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62" r:id="rId5"/>
    <p:sldId id="260" r:id="rId6"/>
    <p:sldId id="261" r:id="rId7"/>
    <p:sldId id="264" r:id="rId8"/>
    <p:sldId id="263" r:id="rId9"/>
    <p:sldId id="265" r:id="rId10"/>
    <p:sldId id="266" r:id="rId1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9D653E-3D3D-4D3D-A5AA-3EFDD91AEF5B}" type="datetimeFigureOut">
              <a:rPr lang="fi-FI" smtClean="0"/>
              <a:t>30.1.2020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744911-7CEC-4E27-AF15-3516155231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302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fi-FI" dirty="0"/>
              <a:t>Katsomusdialogia käydään kielen avulla</a:t>
            </a:r>
          </a:p>
          <a:p>
            <a:pPr marL="171450" indent="-171450">
              <a:buFontTx/>
              <a:buChar char="-"/>
            </a:pPr>
            <a:r>
              <a:rPr lang="fi-FI" dirty="0"/>
              <a:t>”Kieleni rajat ovat mieleni rajat”</a:t>
            </a:r>
          </a:p>
          <a:p>
            <a:pPr marL="171450" indent="-171450">
              <a:buFontTx/>
              <a:buChar char="-"/>
            </a:pPr>
            <a:r>
              <a:rPr lang="fi-FI" dirty="0"/>
              <a:t>Oman uskonnon opetuksessa saadaan työkaluja (sanastoa, opetusta), jolla katsomusperinteestä voi kommunikoida toisten kanssa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744911-7CEC-4E27-AF15-3516155231F9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9527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- Miten arvelette, että lapset osaavat vastat näihin kysymyksiin, eteenkin itselleen vieraalla kielellä?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744911-7CEC-4E27-AF15-3516155231F9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2244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- Lapset ja nuoret eivät pysty toimimaan oman katsomuksen asiantuntijoina, eteenkin pienet lapset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744911-7CEC-4E27-AF15-3516155231F9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5985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E9B600-EA14-4879-B1D0-269FEFB5EB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E200CD0-FACA-4D48-AA85-7201B9A934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7944AC9-5EB8-4D8B-879B-0C047C7AE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C85EB-5488-41F8-99BB-6CBD4C459E15}" type="datetimeFigureOut">
              <a:rPr lang="fi-FI" smtClean="0"/>
              <a:t>30.1.2020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CAA79B7-E015-459C-A7F6-173F21867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E72D5ED-E20C-4010-A88B-01F4FC77F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DE610-ED41-459C-95DB-0F18C1CC1D5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0719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5D9F0F-2F88-44BD-AB1C-F924D948B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97ACA297-46ED-4AE6-B993-9664387545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DE678A0-D844-4385-B3CB-652EF7AE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C85EB-5488-41F8-99BB-6CBD4C459E15}" type="datetimeFigureOut">
              <a:rPr lang="fi-FI" smtClean="0"/>
              <a:t>30.1.2020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C6BCA9A-CC75-4C50-942A-8FC73F90A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EB9370-2CB6-44F2-A3A1-1026D1C3C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DE610-ED41-459C-95DB-0F18C1CC1D5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4571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97E49392-ED52-464C-A975-58BAC23749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DDB7446A-67C0-446D-9BCA-8D983E81E6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8314E39-52FD-4C71-AFE4-469B1B88A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C85EB-5488-41F8-99BB-6CBD4C459E15}" type="datetimeFigureOut">
              <a:rPr lang="fi-FI" smtClean="0"/>
              <a:t>30.1.2020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9086125-8172-42F0-B0BA-08C26316D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29C5588-E841-4137-9ED3-0A32F1126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DE610-ED41-459C-95DB-0F18C1CC1D5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2612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2AF40F6-1EE9-47A9-87D5-B4E224472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E5C9930-372E-4CB6-BB18-3A47101F1B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3B35978-7A94-44A6-9B61-8566B0919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C85EB-5488-41F8-99BB-6CBD4C459E15}" type="datetimeFigureOut">
              <a:rPr lang="fi-FI" smtClean="0"/>
              <a:t>30.1.2020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623FC53-49DB-45BE-A545-D5825959D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69F67CC-6190-40F1-8FDF-4C75E1DB4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DE610-ED41-459C-95DB-0F18C1CC1D5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4455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49C6235-B78C-4197-B4E3-C3C573A6B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888BF76-4594-48E1-87CD-5EB18D38C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3721594-1CD7-430B-BEE9-0F9174C1E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C85EB-5488-41F8-99BB-6CBD4C459E15}" type="datetimeFigureOut">
              <a:rPr lang="fi-FI" smtClean="0"/>
              <a:t>30.1.2020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AB52B64-10E2-4872-A796-D7F7B2686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7F60150-A26C-4F87-907B-B53F71336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DE610-ED41-459C-95DB-0F18C1CC1D5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0039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C7F0119-CC6A-4B77-B629-CC53EB5BB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152BC19-893D-4B20-BD00-C52CC38A0A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22703C7-18FA-4578-98C1-653966A365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6A5B3FD-69E1-4AB6-BBFA-8068A23AE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C85EB-5488-41F8-99BB-6CBD4C459E15}" type="datetimeFigureOut">
              <a:rPr lang="fi-FI" smtClean="0"/>
              <a:t>30.1.2020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03CFBD2-54C8-4B70-A1B3-14A2FE68F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B1F54C1-0458-4240-9754-DAD6B2139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DE610-ED41-459C-95DB-0F18C1CC1D5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0703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B41431-124D-4AAB-92F7-DE928B424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5ADE528-9AEC-4D31-80E3-02733B58EC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219F6A4-E123-4B20-843A-7C492CC4C3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1F28E31C-D963-4CBA-826E-82C8ACAFD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5FF80FF-4FEB-412F-92AD-1C1992F387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2EF12E30-767F-4791-9531-10395781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C85EB-5488-41F8-99BB-6CBD4C459E15}" type="datetimeFigureOut">
              <a:rPr lang="fi-FI" smtClean="0"/>
              <a:t>30.1.2020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42145CA1-D863-47CC-A338-437D5B8E9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4BC5E9B-6120-4AFE-B2DC-F197B6EFE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DE610-ED41-459C-95DB-0F18C1CC1D5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2098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DCE9B73-B4D7-4816-83A9-DB0BEEAC5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E843663-ED79-4D32-A16E-D7E092096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C85EB-5488-41F8-99BB-6CBD4C459E15}" type="datetimeFigureOut">
              <a:rPr lang="fi-FI" smtClean="0"/>
              <a:t>30.1.2020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0DDE4C2-348B-4585-BC2E-41A9002D0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389FA54-B5BE-4FD0-B060-5655B93F1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DE610-ED41-459C-95DB-0F18C1CC1D5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5265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3C9ADEA-0BD5-4D77-97EF-C2C5A8EFE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C85EB-5488-41F8-99BB-6CBD4C459E15}" type="datetimeFigureOut">
              <a:rPr lang="fi-FI" smtClean="0"/>
              <a:t>30.1.2020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FDD8EE0-17CC-4416-ADEF-A96139B01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54B24BB-FA5E-42E9-A873-D2B8DEB34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DE610-ED41-459C-95DB-0F18C1CC1D5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2552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DF27E6D-75ED-4843-98E4-DDF385F7D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F57D466-54AF-4261-8F66-8860B4507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3A66AC1-2074-4824-BD10-E03A82BF3B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5469CDC-18D7-4965-A406-E9E3D42EC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C85EB-5488-41F8-99BB-6CBD4C459E15}" type="datetimeFigureOut">
              <a:rPr lang="fi-FI" smtClean="0"/>
              <a:t>30.1.2020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D27DEAD-7DCE-4DED-A779-60941C4CC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034BBFF-A7C6-4B75-9A27-E1A26A4C2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DE610-ED41-459C-95DB-0F18C1CC1D5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6783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B37877-44EE-4C29-A53F-A802F1D5C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98CA4897-122C-43E0-8D77-183B94D9DB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E04211A-BEEA-4411-92D9-D0063F65E6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594F2BE-DF73-4B49-9150-11DAC92D6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C85EB-5488-41F8-99BB-6CBD4C459E15}" type="datetimeFigureOut">
              <a:rPr lang="fi-FI" smtClean="0"/>
              <a:t>30.1.2020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03EA344-FA52-462A-9FC5-FA4C0C762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1C543B1-1FDF-40DC-AFA1-FD3D1F88B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DE610-ED41-459C-95DB-0F18C1CC1D5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0664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A29104AE-4400-4D72-B72C-F6510EEBF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B390059-A6C1-45CE-B4C3-7658954098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4FD0556-3E8D-4E45-8310-CB1C7D3004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C85EB-5488-41F8-99BB-6CBD4C459E15}" type="datetimeFigureOut">
              <a:rPr lang="fi-FI" smtClean="0"/>
              <a:t>30.1.2020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5EEFE95-40CF-493E-8607-3972C91232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B53DEE0-2C71-44C5-81F3-316B17E683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DE610-ED41-459C-95DB-0F18C1CC1D5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17385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899406B-6716-46F6-BEEE-788852704D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Katsomusdialogi koulussa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1A4EEDE-6140-422F-B268-77103BA8F6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Joensuun kampus, 30.1.2020</a:t>
            </a:r>
          </a:p>
        </p:txBody>
      </p:sp>
    </p:spTree>
    <p:extLst>
      <p:ext uri="{BB962C8B-B14F-4D97-AF65-F5344CB8AC3E}">
        <p14:creationId xmlns:p14="http://schemas.microsoft.com/office/powerpoint/2010/main" val="1138197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1E9063-5304-43D1-8768-FF2356BCE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Miten toimisit?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569B870-202B-4E85-9B40-EF13E4566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3600" dirty="0"/>
              <a:t>Olet viemässä ryhmän retkelle kirkkoon </a:t>
            </a:r>
            <a:r>
              <a:rPr lang="fi-FI" sz="3600" dirty="0" err="1"/>
              <a:t>Kirkkaallaviikolla</a:t>
            </a:r>
            <a:r>
              <a:rPr lang="fi-FI" sz="3600" dirty="0"/>
              <a:t>, jossa tutustutaan liturgiaan. Koti ja koulu on asianmukaisesti informoitu retkestä. </a:t>
            </a:r>
          </a:p>
          <a:p>
            <a:pPr marL="0" indent="0">
              <a:buNone/>
            </a:pPr>
            <a:r>
              <a:rPr lang="fi-FI" sz="3600" dirty="0"/>
              <a:t>Ennen lähtöä oppilaan luokanopettaja tulee vihaisena kertomaan, ettei sinulla ole oikeutta viedä oppilaita kastettavaksi.</a:t>
            </a:r>
          </a:p>
        </p:txBody>
      </p:sp>
    </p:spTree>
    <p:extLst>
      <p:ext uri="{BB962C8B-B14F-4D97-AF65-F5344CB8AC3E}">
        <p14:creationId xmlns:p14="http://schemas.microsoft.com/office/powerpoint/2010/main" val="3495740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32A0FDF-D46B-4D39-B195-17B9AABAC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505575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TM Riikka Riihiniitty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618BCED-10B5-4A17-9611-BDD576AA7E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505575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err="1"/>
              <a:t>Vantaan</a:t>
            </a:r>
            <a:r>
              <a:rPr lang="en-US" dirty="0"/>
              <a:t> </a:t>
            </a:r>
            <a:r>
              <a:rPr lang="en-US" dirty="0" err="1"/>
              <a:t>perusopetuksen</a:t>
            </a:r>
            <a:r>
              <a:rPr lang="en-US" dirty="0"/>
              <a:t> </a:t>
            </a:r>
            <a:r>
              <a:rPr lang="en-US" dirty="0" err="1"/>
              <a:t>lehtori</a:t>
            </a:r>
            <a:r>
              <a:rPr lang="en-US" dirty="0"/>
              <a:t>, </a:t>
            </a:r>
            <a:r>
              <a:rPr lang="en-US" dirty="0" err="1"/>
              <a:t>ortodoksinen</a:t>
            </a:r>
            <a:r>
              <a:rPr lang="en-US" dirty="0"/>
              <a:t> </a:t>
            </a:r>
            <a:r>
              <a:rPr lang="en-US" dirty="0" err="1"/>
              <a:t>uskonto</a:t>
            </a:r>
            <a:endParaRPr lang="en-US" dirty="0"/>
          </a:p>
          <a:p>
            <a:r>
              <a:rPr lang="en-US" dirty="0" err="1"/>
              <a:t>Valmistunut</a:t>
            </a:r>
            <a:r>
              <a:rPr lang="en-US" dirty="0"/>
              <a:t> </a:t>
            </a:r>
            <a:r>
              <a:rPr lang="en-US" dirty="0" err="1"/>
              <a:t>Itä-Suomen</a:t>
            </a:r>
            <a:r>
              <a:rPr lang="en-US" dirty="0"/>
              <a:t> </a:t>
            </a:r>
            <a:r>
              <a:rPr lang="en-US" dirty="0" err="1"/>
              <a:t>yliopistosta</a:t>
            </a:r>
            <a:r>
              <a:rPr lang="en-US" dirty="0"/>
              <a:t> </a:t>
            </a:r>
            <a:r>
              <a:rPr lang="en-US" dirty="0" err="1"/>
              <a:t>teologian</a:t>
            </a:r>
            <a:r>
              <a:rPr lang="en-US" dirty="0"/>
              <a:t> </a:t>
            </a:r>
            <a:r>
              <a:rPr lang="en-US" dirty="0" err="1"/>
              <a:t>maisteriksi</a:t>
            </a:r>
            <a:r>
              <a:rPr lang="en-US" dirty="0"/>
              <a:t>.</a:t>
            </a:r>
          </a:p>
          <a:p>
            <a:r>
              <a:rPr lang="en-US" dirty="0" err="1"/>
              <a:t>Opetettavien</a:t>
            </a:r>
            <a:r>
              <a:rPr lang="en-US" dirty="0"/>
              <a:t> </a:t>
            </a:r>
            <a:r>
              <a:rPr lang="en-US" dirty="0" err="1"/>
              <a:t>aineiden</a:t>
            </a:r>
            <a:r>
              <a:rPr lang="en-US" dirty="0"/>
              <a:t> </a:t>
            </a:r>
            <a:r>
              <a:rPr lang="en-US" dirty="0" err="1"/>
              <a:t>pätevyys</a:t>
            </a:r>
            <a:r>
              <a:rPr lang="en-US" dirty="0"/>
              <a:t>: </a:t>
            </a:r>
            <a:r>
              <a:rPr lang="en-US" dirty="0" err="1"/>
              <a:t>evankelisluterilainen</a:t>
            </a:r>
            <a:r>
              <a:rPr lang="en-US" dirty="0"/>
              <a:t> </a:t>
            </a:r>
            <a:r>
              <a:rPr lang="en-US" dirty="0" err="1"/>
              <a:t>uskonto</a:t>
            </a:r>
            <a:r>
              <a:rPr lang="en-US" dirty="0"/>
              <a:t>, </a:t>
            </a:r>
            <a:r>
              <a:rPr lang="en-US" dirty="0" err="1"/>
              <a:t>ortodoksinen</a:t>
            </a:r>
            <a:r>
              <a:rPr lang="en-US" dirty="0"/>
              <a:t> </a:t>
            </a:r>
            <a:r>
              <a:rPr lang="en-US" dirty="0" err="1"/>
              <a:t>uskonto</a:t>
            </a:r>
            <a:r>
              <a:rPr lang="en-US" dirty="0"/>
              <a:t>, </a:t>
            </a:r>
            <a:r>
              <a:rPr lang="en-US" dirty="0" err="1"/>
              <a:t>elämänkatsomustieto</a:t>
            </a:r>
            <a:r>
              <a:rPr lang="en-US" dirty="0"/>
              <a:t>, </a:t>
            </a:r>
            <a:r>
              <a:rPr lang="en-US" dirty="0" err="1"/>
              <a:t>filosofia</a:t>
            </a:r>
            <a:r>
              <a:rPr lang="en-US" dirty="0"/>
              <a:t> ja </a:t>
            </a:r>
            <a:r>
              <a:rPr lang="en-US" dirty="0" err="1"/>
              <a:t>psykologia</a:t>
            </a:r>
            <a:r>
              <a:rPr lang="en-US" dirty="0"/>
              <a:t>.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B9F5AD37-7FBB-4E39-953F-FE60530CBC9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3253" r="4586"/>
          <a:stretch/>
        </p:blipFill>
        <p:spPr>
          <a:xfrm>
            <a:off x="7737635" y="-1"/>
            <a:ext cx="3555205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413D172-8B6A-47F5-9813-DE455773F3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76618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7275D7-8CD2-4394-AAF2-9A8D47A07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Oman uskonnon opetus Vantaalla 2019 -2020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F48E619B-3545-4C03-9C65-BA4A451B2EE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19966" y="1455689"/>
            <a:ext cx="3505042" cy="5037186"/>
          </a:xfrm>
          <a:prstGeom prst="rect">
            <a:avLst/>
          </a:prstGeo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76F5CE9-2C57-4E84-9CD9-EBFBFC91E3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3635" y="1561514"/>
            <a:ext cx="6085602" cy="4931361"/>
          </a:xfrm>
        </p:spPr>
        <p:txBody>
          <a:bodyPr>
            <a:normAutofit/>
          </a:bodyPr>
          <a:lstStyle/>
          <a:p>
            <a:r>
              <a:rPr lang="fi-FI" dirty="0"/>
              <a:t>Kiertävät oman uskonnon opettajat:</a:t>
            </a:r>
          </a:p>
          <a:p>
            <a:r>
              <a:rPr lang="fi-FI" dirty="0"/>
              <a:t>UI 7 päätoimista tuntiopettajaa</a:t>
            </a:r>
          </a:p>
          <a:p>
            <a:r>
              <a:rPr lang="fi-FI" dirty="0"/>
              <a:t>UO 2 viranhaltijaa ja 1 päätoiminen tuntiopettaja</a:t>
            </a:r>
          </a:p>
          <a:p>
            <a:r>
              <a:rPr lang="fi-FI" dirty="0"/>
              <a:t>UK 1 viranhaltija ja 1 päätoiminen tuntiopettaja</a:t>
            </a:r>
          </a:p>
          <a:p>
            <a:r>
              <a:rPr lang="fi-FI" dirty="0"/>
              <a:t>UB 1 viranhaltija ja 1 päätoiminen tuntiopettaja</a:t>
            </a:r>
          </a:p>
          <a:p>
            <a:r>
              <a:rPr lang="fi-FI" dirty="0" err="1"/>
              <a:t>UKr</a:t>
            </a:r>
            <a:r>
              <a:rPr lang="fi-FI" dirty="0"/>
              <a:t> 1 päätoiminen tuntiopettaja (osa tunneista Espoossa ja Helsingissä)</a:t>
            </a:r>
          </a:p>
        </p:txBody>
      </p:sp>
    </p:spTree>
    <p:extLst>
      <p:ext uri="{BB962C8B-B14F-4D97-AF65-F5344CB8AC3E}">
        <p14:creationId xmlns:p14="http://schemas.microsoft.com/office/powerpoint/2010/main" val="1212511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isällön paikkamerkki 11" descr="Kuva, joka sisältää kohteen ulko, vuori, lumi, mies&#10;&#10;Kuvaus luotu automaattisesti">
            <a:extLst>
              <a:ext uri="{FF2B5EF4-FFF2-40B4-BE49-F238E27FC236}">
                <a16:creationId xmlns:a16="http://schemas.microsoft.com/office/drawing/2014/main" id="{D59A3D24-F3BC-4F09-8539-2AF483E47D9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9091" b="1221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tsikko 8">
            <a:extLst>
              <a:ext uri="{FF2B5EF4-FFF2-40B4-BE49-F238E27FC236}">
                <a16:creationId xmlns:a16="http://schemas.microsoft.com/office/drawing/2014/main" id="{7C02E836-E4D9-487C-91A5-CF2F43B26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241" y="232937"/>
            <a:ext cx="4062643" cy="10434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300" dirty="0"/>
              <a:t>Oman </a:t>
            </a:r>
            <a:r>
              <a:rPr lang="en-US" sz="3300" dirty="0" err="1"/>
              <a:t>uskonnon</a:t>
            </a:r>
            <a:r>
              <a:rPr lang="en-US" sz="3300" dirty="0"/>
              <a:t> </a:t>
            </a:r>
            <a:r>
              <a:rPr lang="en-US" sz="3300" dirty="0" err="1"/>
              <a:t>oppilaat</a:t>
            </a:r>
            <a:r>
              <a:rPr lang="en-US" sz="3300" dirty="0"/>
              <a:t> 19-20</a:t>
            </a:r>
          </a:p>
        </p:txBody>
      </p:sp>
      <p:sp>
        <p:nvSpPr>
          <p:cNvPr id="10" name="Sisällön paikkamerkki 9">
            <a:extLst>
              <a:ext uri="{FF2B5EF4-FFF2-40B4-BE49-F238E27FC236}">
                <a16:creationId xmlns:a16="http://schemas.microsoft.com/office/drawing/2014/main" id="{A09482C4-1C0C-406D-B6A7-D0027BF19B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0241" y="1433897"/>
            <a:ext cx="4316802" cy="344556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200" dirty="0"/>
              <a:t>UI (</a:t>
            </a:r>
            <a:r>
              <a:rPr lang="en-US" sz="2200" dirty="0" err="1"/>
              <a:t>uskonto</a:t>
            </a:r>
            <a:r>
              <a:rPr lang="en-US" sz="2200" dirty="0"/>
              <a:t> </a:t>
            </a:r>
            <a:r>
              <a:rPr lang="en-US" sz="2200" dirty="0" err="1"/>
              <a:t>islam</a:t>
            </a:r>
            <a:r>
              <a:rPr lang="en-US" sz="2200" dirty="0"/>
              <a:t>) 2248 </a:t>
            </a:r>
            <a:r>
              <a:rPr lang="en-US" sz="2200" dirty="0" err="1"/>
              <a:t>oppilasta</a:t>
            </a:r>
            <a:endParaRPr lang="en-US" sz="2200" dirty="0"/>
          </a:p>
          <a:p>
            <a:r>
              <a:rPr lang="en-US" sz="2200" dirty="0"/>
              <a:t>UO (</a:t>
            </a:r>
            <a:r>
              <a:rPr lang="en-US" sz="2200" dirty="0" err="1"/>
              <a:t>uskonto</a:t>
            </a:r>
            <a:r>
              <a:rPr lang="en-US" sz="2200" dirty="0"/>
              <a:t> </a:t>
            </a:r>
            <a:r>
              <a:rPr lang="en-US" sz="2200" dirty="0" err="1"/>
              <a:t>ortodoksinen</a:t>
            </a:r>
            <a:r>
              <a:rPr lang="en-US" sz="2200" dirty="0"/>
              <a:t>) 833 </a:t>
            </a:r>
            <a:r>
              <a:rPr lang="en-US" sz="2200" dirty="0" err="1"/>
              <a:t>oppilasta</a:t>
            </a:r>
            <a:endParaRPr lang="en-US" sz="2200" dirty="0"/>
          </a:p>
          <a:p>
            <a:r>
              <a:rPr lang="en-US" sz="2200" dirty="0"/>
              <a:t>UK (</a:t>
            </a:r>
            <a:r>
              <a:rPr lang="en-US" sz="2200" dirty="0" err="1"/>
              <a:t>uskonto</a:t>
            </a:r>
            <a:r>
              <a:rPr lang="en-US" sz="2200" dirty="0"/>
              <a:t> </a:t>
            </a:r>
            <a:r>
              <a:rPr lang="en-US" sz="2200" dirty="0" err="1"/>
              <a:t>katolinen</a:t>
            </a:r>
            <a:r>
              <a:rPr lang="en-US" sz="2200" dirty="0"/>
              <a:t>) 320 </a:t>
            </a:r>
            <a:r>
              <a:rPr lang="en-US" sz="2200" dirty="0" err="1"/>
              <a:t>oppilasta</a:t>
            </a:r>
            <a:endParaRPr lang="en-US" sz="2200" dirty="0"/>
          </a:p>
          <a:p>
            <a:r>
              <a:rPr lang="en-US" sz="2200" dirty="0"/>
              <a:t>UB (</a:t>
            </a:r>
            <a:r>
              <a:rPr lang="en-US" sz="2200" dirty="0" err="1"/>
              <a:t>uskonto</a:t>
            </a:r>
            <a:r>
              <a:rPr lang="en-US" sz="2200" dirty="0"/>
              <a:t> </a:t>
            </a:r>
            <a:r>
              <a:rPr lang="en-US" sz="2200" dirty="0" err="1"/>
              <a:t>buddhalaisuus</a:t>
            </a:r>
            <a:r>
              <a:rPr lang="en-US" sz="2200" dirty="0"/>
              <a:t>) 167 </a:t>
            </a:r>
            <a:r>
              <a:rPr lang="en-US" sz="2200" dirty="0" err="1"/>
              <a:t>oppilasta</a:t>
            </a:r>
            <a:endParaRPr lang="en-US" sz="2200" dirty="0"/>
          </a:p>
          <a:p>
            <a:r>
              <a:rPr lang="en-US" sz="2200" dirty="0" err="1"/>
              <a:t>UKr</a:t>
            </a:r>
            <a:r>
              <a:rPr lang="en-US" sz="2200" dirty="0"/>
              <a:t> (</a:t>
            </a:r>
            <a:r>
              <a:rPr lang="en-US" sz="2200" dirty="0" err="1"/>
              <a:t>uskonto</a:t>
            </a:r>
            <a:r>
              <a:rPr lang="en-US" sz="2200" dirty="0"/>
              <a:t> Krishna-</a:t>
            </a:r>
            <a:r>
              <a:rPr lang="en-US" sz="2200" dirty="0" err="1"/>
              <a:t>liike</a:t>
            </a:r>
            <a:r>
              <a:rPr lang="en-US" sz="2200" dirty="0"/>
              <a:t>) 47 </a:t>
            </a:r>
            <a:r>
              <a:rPr lang="en-US" sz="2200" dirty="0" err="1"/>
              <a:t>oppilasta</a:t>
            </a:r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179589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7564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641C5A0-79BE-47CA-AC52-A43289EDE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Suurimmat äidinkielet Vantaalla</a:t>
            </a:r>
          </a:p>
        </p:txBody>
      </p:sp>
      <p:pic>
        <p:nvPicPr>
          <p:cNvPr id="7" name="Sisällön paikkamerkki 6" descr="Kuva, joka sisältää kohteen rakennus, ulko, kivi, istuminen&#10;&#10;Kuvaus luotu automaattisesti">
            <a:extLst>
              <a:ext uri="{FF2B5EF4-FFF2-40B4-BE49-F238E27FC236}">
                <a16:creationId xmlns:a16="http://schemas.microsoft.com/office/drawing/2014/main" id="{90A7611E-7EC6-4DCB-9E85-BA60D2D3DA6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12162" r="1" b="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6" name="Rectangle 1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60D78F7-0B1E-4337-A9C0-47ABC55B95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30536" y="815626"/>
            <a:ext cx="3638425" cy="5226748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742950" indent="-457200">
              <a:buFont typeface="+mj-lt"/>
              <a:buAutoNum type="arabicPeriod"/>
            </a:pPr>
            <a:endParaRPr lang="en-US" dirty="0">
              <a:solidFill>
                <a:srgbClr val="FFFFFF"/>
              </a:solidFill>
            </a:endParaRPr>
          </a:p>
          <a:p>
            <a:pPr marL="742950" indent="-457200">
              <a:buFont typeface="+mj-lt"/>
              <a:buAutoNum type="arabicPeriod"/>
            </a:pPr>
            <a:endParaRPr lang="en-US" dirty="0">
              <a:solidFill>
                <a:srgbClr val="FFFFFF"/>
              </a:solidFill>
            </a:endParaRPr>
          </a:p>
          <a:p>
            <a:pPr marL="800100" indent="-514350"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Suomi</a:t>
            </a:r>
          </a:p>
          <a:p>
            <a:pPr marL="742950" indent="-457200">
              <a:buFont typeface="+mj-lt"/>
              <a:buAutoNum type="arabicPeriod"/>
            </a:pPr>
            <a:r>
              <a:rPr lang="en-US" dirty="0" err="1">
                <a:solidFill>
                  <a:srgbClr val="FFFFFF"/>
                </a:solidFill>
              </a:rPr>
              <a:t>Venäjä</a:t>
            </a:r>
            <a:endParaRPr lang="en-US" dirty="0">
              <a:solidFill>
                <a:srgbClr val="FFFFFF"/>
              </a:solidFill>
            </a:endParaRPr>
          </a:p>
          <a:p>
            <a:pPr marL="742950" indent="-457200">
              <a:buFont typeface="+mj-lt"/>
              <a:buAutoNum type="arabicPeriod"/>
            </a:pPr>
            <a:r>
              <a:rPr lang="en-US" dirty="0" err="1">
                <a:solidFill>
                  <a:srgbClr val="FFFFFF"/>
                </a:solidFill>
              </a:rPr>
              <a:t>Eesti</a:t>
            </a:r>
            <a:endParaRPr lang="en-US" dirty="0">
              <a:solidFill>
                <a:srgbClr val="FFFFFF"/>
              </a:solidFill>
            </a:endParaRPr>
          </a:p>
          <a:p>
            <a:pPr marL="742950" indent="-457200"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Arabia</a:t>
            </a:r>
          </a:p>
          <a:p>
            <a:pPr marL="742950" indent="-457200"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Somali</a:t>
            </a:r>
          </a:p>
          <a:p>
            <a:pPr marL="742950" indent="-457200"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Albania</a:t>
            </a:r>
          </a:p>
          <a:p>
            <a:pPr marL="742950" indent="-457200"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Vietnam</a:t>
            </a:r>
          </a:p>
          <a:p>
            <a:pPr marL="742950" indent="-457200"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Kurdi</a:t>
            </a:r>
          </a:p>
          <a:p>
            <a:pPr marL="742950" indent="-457200">
              <a:buFont typeface="+mj-lt"/>
              <a:buAutoNum type="arabicPeriod"/>
            </a:pPr>
            <a:r>
              <a:rPr lang="en-US" dirty="0" err="1">
                <a:solidFill>
                  <a:srgbClr val="FFFFFF"/>
                </a:solidFill>
              </a:rPr>
              <a:t>Englanti</a:t>
            </a:r>
            <a:endParaRPr lang="en-US" dirty="0">
              <a:solidFill>
                <a:srgbClr val="FFFFFF"/>
              </a:solidFill>
            </a:endParaRPr>
          </a:p>
          <a:p>
            <a:pPr marL="742950" indent="-457200">
              <a:buFont typeface="+mj-lt"/>
              <a:buAutoNum type="arabicPeriod"/>
            </a:pPr>
            <a:r>
              <a:rPr lang="en-US" dirty="0" err="1">
                <a:solidFill>
                  <a:srgbClr val="FFFFFF"/>
                </a:solidFill>
              </a:rPr>
              <a:t>Turkki</a:t>
            </a:r>
            <a:endParaRPr lang="en-US" dirty="0">
              <a:solidFill>
                <a:srgbClr val="FFFFFF"/>
              </a:solidFill>
            </a:endParaRPr>
          </a:p>
          <a:p>
            <a:pPr marL="514350"/>
            <a:endParaRPr lang="en-US" dirty="0">
              <a:solidFill>
                <a:srgbClr val="FFFFFF"/>
              </a:solidFill>
            </a:endParaRPr>
          </a:p>
          <a:p>
            <a:pPr marL="514350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47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02EB574-82FF-46CF-BC66-7AD0BE2CE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Miten äidinkielet ja katsomusdialogi liittyvät toisiinsa?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22A7B09-14CD-4F3F-950F-7B4C758FB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144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55A6F3C7-FFBF-474C-BBD1-7FF7F39DA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EE22A014-E788-41C1-8E62-A809AD8ED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fi-FI" sz="4000" b="1" dirty="0">
                <a:ln/>
                <a:solidFill>
                  <a:schemeClr val="accent3"/>
                </a:solidFill>
              </a:rPr>
              <a:t>”Miksi et syö normaalia ruokaa?”</a:t>
            </a:r>
          </a:p>
          <a:p>
            <a:pPr marL="0" indent="0">
              <a:buNone/>
            </a:pPr>
            <a:r>
              <a:rPr lang="fi-FI" sz="4000" b="1" dirty="0">
                <a:ln/>
                <a:solidFill>
                  <a:schemeClr val="accent3"/>
                </a:solidFill>
              </a:rPr>
              <a:t>”Miksi palvotte jotain kuvia?”</a:t>
            </a:r>
          </a:p>
          <a:p>
            <a:pPr marL="0" indent="0">
              <a:buNone/>
            </a:pPr>
            <a:r>
              <a:rPr lang="fi-FI" sz="4000" b="1" dirty="0">
                <a:ln/>
                <a:solidFill>
                  <a:schemeClr val="accent3"/>
                </a:solidFill>
              </a:rPr>
              <a:t>”Miksi ette vietä joulua?”</a:t>
            </a:r>
          </a:p>
        </p:txBody>
      </p:sp>
    </p:spTree>
    <p:extLst>
      <p:ext uri="{BB962C8B-B14F-4D97-AF65-F5344CB8AC3E}">
        <p14:creationId xmlns:p14="http://schemas.microsoft.com/office/powerpoint/2010/main" val="3067436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isällön paikkamerkki 7" descr="Kuva, joka sisältää kohteen teksti, kirja&#10;&#10;Kuvaus luotu automaattisesti">
            <a:extLst>
              <a:ext uri="{FF2B5EF4-FFF2-40B4-BE49-F238E27FC236}">
                <a16:creationId xmlns:a16="http://schemas.microsoft.com/office/drawing/2014/main" id="{A4DA21CA-BB20-42C7-B421-234ADF921EB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t="3967" b="13008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3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0636B94-85B2-426A-B45E-6CDB52707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/>
              <a:t>Mihin teologia tarvitaan koulussa?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33D1F4C-8B5A-4753-9142-9DCC80A572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516" y="3417573"/>
            <a:ext cx="4593021" cy="261983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err="1"/>
              <a:t>Antamaan</a:t>
            </a:r>
            <a:r>
              <a:rPr lang="en-US" dirty="0"/>
              <a:t> </a:t>
            </a:r>
            <a:r>
              <a:rPr lang="en-US" dirty="0" err="1"/>
              <a:t>katsomusopetusta</a:t>
            </a:r>
            <a:r>
              <a:rPr lang="en-US" dirty="0"/>
              <a:t>.</a:t>
            </a:r>
          </a:p>
          <a:p>
            <a:r>
              <a:rPr lang="en-US" dirty="0" err="1"/>
              <a:t>Toimimaan</a:t>
            </a:r>
            <a:r>
              <a:rPr lang="en-US" dirty="0"/>
              <a:t> </a:t>
            </a:r>
            <a:r>
              <a:rPr lang="en-US" dirty="0" err="1"/>
              <a:t>asiantuntijana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Lapset</a:t>
            </a:r>
            <a:r>
              <a:rPr lang="en-US" dirty="0"/>
              <a:t> ja </a:t>
            </a:r>
            <a:r>
              <a:rPr lang="en-US" dirty="0" err="1"/>
              <a:t>nuoret</a:t>
            </a:r>
            <a:r>
              <a:rPr lang="en-US" dirty="0"/>
              <a:t> </a:t>
            </a:r>
            <a:r>
              <a:rPr lang="en-US" dirty="0" err="1"/>
              <a:t>ovat</a:t>
            </a:r>
            <a:r>
              <a:rPr lang="en-US" dirty="0"/>
              <a:t> </a:t>
            </a:r>
            <a:r>
              <a:rPr lang="en-US" dirty="0" err="1"/>
              <a:t>oman</a:t>
            </a:r>
            <a:r>
              <a:rPr lang="en-US" dirty="0"/>
              <a:t> </a:t>
            </a:r>
            <a:r>
              <a:rPr lang="en-US" dirty="0" err="1"/>
              <a:t>kokemusmaailmansa</a:t>
            </a:r>
            <a:r>
              <a:rPr lang="en-US" dirty="0"/>
              <a:t> </a:t>
            </a:r>
            <a:r>
              <a:rPr lang="en-US" dirty="0" err="1"/>
              <a:t>asiantuntijoita</a:t>
            </a:r>
            <a:r>
              <a:rPr lang="en-US" dirty="0"/>
              <a:t>, </a:t>
            </a:r>
            <a:r>
              <a:rPr lang="en-US" dirty="0" err="1"/>
              <a:t>eivät</a:t>
            </a:r>
            <a:r>
              <a:rPr lang="en-US" dirty="0"/>
              <a:t> </a:t>
            </a:r>
            <a:r>
              <a:rPr lang="en-US" dirty="0" err="1"/>
              <a:t>katsomuksen</a:t>
            </a:r>
            <a:r>
              <a:rPr lang="en-US" dirty="0"/>
              <a:t> </a:t>
            </a:r>
            <a:r>
              <a:rPr lang="en-US" dirty="0" err="1"/>
              <a:t>oppien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6216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691EAC-84A0-4FF5-BB0B-BBDE392E0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/>
              <a:t>Onnistunut katsomusdialogi vaatii:</a:t>
            </a:r>
          </a:p>
        </p:txBody>
      </p:sp>
      <p:cxnSp>
        <p:nvCxnSpPr>
          <p:cNvPr id="14" name="Straight Arrow Connector 9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AA5914F-2B3C-41F0-B300-0C7EFB2CC9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5321" y="2575034"/>
            <a:ext cx="5120113" cy="346222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 err="1"/>
              <a:t>vilpitöntä</a:t>
            </a:r>
            <a:r>
              <a:rPr lang="en-US" sz="2400" dirty="0"/>
              <a:t> </a:t>
            </a:r>
            <a:r>
              <a:rPr lang="en-US" sz="2400" dirty="0" err="1"/>
              <a:t>halua</a:t>
            </a:r>
            <a:r>
              <a:rPr lang="en-US" sz="2400" dirty="0"/>
              <a:t> </a:t>
            </a:r>
            <a:r>
              <a:rPr lang="en-US" sz="2400" dirty="0" err="1"/>
              <a:t>ymmärtää</a:t>
            </a:r>
            <a:r>
              <a:rPr lang="en-US" sz="2400" dirty="0"/>
              <a:t> </a:t>
            </a:r>
            <a:r>
              <a:rPr lang="en-US" sz="2400" dirty="0" err="1"/>
              <a:t>toista</a:t>
            </a:r>
            <a:r>
              <a:rPr lang="en-US" sz="2400" dirty="0"/>
              <a:t> </a:t>
            </a:r>
            <a:r>
              <a:rPr lang="en-US" sz="2400" dirty="0" err="1"/>
              <a:t>ihmistä</a:t>
            </a:r>
            <a:endParaRPr lang="en-US" sz="2400" dirty="0"/>
          </a:p>
          <a:p>
            <a:r>
              <a:rPr lang="en-US" sz="2400" dirty="0" err="1"/>
              <a:t>kuulluksi</a:t>
            </a:r>
            <a:r>
              <a:rPr lang="en-US" sz="2400" dirty="0"/>
              <a:t> </a:t>
            </a:r>
            <a:r>
              <a:rPr lang="en-US" sz="2400" dirty="0" err="1"/>
              <a:t>tulemisen</a:t>
            </a:r>
            <a:r>
              <a:rPr lang="en-US" sz="2400" dirty="0"/>
              <a:t> </a:t>
            </a:r>
            <a:r>
              <a:rPr lang="en-US" sz="2400" dirty="0" err="1"/>
              <a:t>kokemusta</a:t>
            </a:r>
            <a:endParaRPr lang="en-US" sz="2400" dirty="0"/>
          </a:p>
          <a:p>
            <a:r>
              <a:rPr lang="en-US" sz="2400" dirty="0" err="1"/>
              <a:t>kykyä</a:t>
            </a:r>
            <a:r>
              <a:rPr lang="en-US" sz="2400" dirty="0"/>
              <a:t> </a:t>
            </a:r>
            <a:r>
              <a:rPr lang="en-US" sz="2400" dirty="0" err="1"/>
              <a:t>hyödyntää</a:t>
            </a:r>
            <a:r>
              <a:rPr lang="en-US" sz="2400" dirty="0"/>
              <a:t> </a:t>
            </a:r>
            <a:r>
              <a:rPr lang="en-US" sz="2400" dirty="0" err="1"/>
              <a:t>omaa</a:t>
            </a:r>
            <a:r>
              <a:rPr lang="en-US" sz="2400" dirty="0"/>
              <a:t> </a:t>
            </a:r>
            <a:r>
              <a:rPr lang="en-US" sz="2400" dirty="0" err="1"/>
              <a:t>asiantuntemusta</a:t>
            </a:r>
            <a:endParaRPr lang="en-US" sz="2400" dirty="0"/>
          </a:p>
        </p:txBody>
      </p:sp>
      <p:pic>
        <p:nvPicPr>
          <p:cNvPr id="5" name="Sisällön paikkamerkki 4" descr="Kuva, joka sisältää kohteen kukka, kasvi, ulko, ruoho&#10;&#10;Kuvaus luotu automaattisesti">
            <a:extLst>
              <a:ext uri="{FF2B5EF4-FFF2-40B4-BE49-F238E27FC236}">
                <a16:creationId xmlns:a16="http://schemas.microsoft.com/office/drawing/2014/main" id="{5B7BFD99-6929-4C99-9B1C-3191E059632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2261" r="30330" b="-1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17915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300</Words>
  <Application>Microsoft Office PowerPoint</Application>
  <PresentationFormat>Laajakuva</PresentationFormat>
  <Paragraphs>55</Paragraphs>
  <Slides>10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Office-teema</vt:lpstr>
      <vt:lpstr>Katsomusdialogi koulussa</vt:lpstr>
      <vt:lpstr>TM Riikka Riihiniitty</vt:lpstr>
      <vt:lpstr>Oman uskonnon opetus Vantaalla 2019 -2020</vt:lpstr>
      <vt:lpstr>Oman uskonnon oppilaat 19-20</vt:lpstr>
      <vt:lpstr>Suurimmat äidinkielet Vantaalla</vt:lpstr>
      <vt:lpstr>Miten äidinkielet ja katsomusdialogi liittyvät toisiinsa?</vt:lpstr>
      <vt:lpstr>PowerPoint-esitys</vt:lpstr>
      <vt:lpstr>Mihin teologia tarvitaan koulussa?</vt:lpstr>
      <vt:lpstr>Onnistunut katsomusdialogi vaatii:</vt:lpstr>
      <vt:lpstr>Miten toimisit?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Katsomusdialogipäivä</dc:title>
  <dc:creator>Riikka Riihiniitty</dc:creator>
  <cp:lastModifiedBy>Riikka Riihiniitty</cp:lastModifiedBy>
  <cp:revision>5</cp:revision>
  <dcterms:created xsi:type="dcterms:W3CDTF">2020-01-20T18:08:27Z</dcterms:created>
  <dcterms:modified xsi:type="dcterms:W3CDTF">2020-01-30T09:08:31Z</dcterms:modified>
</cp:coreProperties>
</file>